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77" r:id="rId3"/>
    <p:sldId id="278" r:id="rId4"/>
    <p:sldId id="280" r:id="rId5"/>
    <p:sldId id="265" r:id="rId6"/>
    <p:sldId id="268" r:id="rId7"/>
    <p:sldId id="269" r:id="rId8"/>
    <p:sldId id="267" r:id="rId9"/>
    <p:sldId id="270" r:id="rId10"/>
    <p:sldId id="266" r:id="rId11"/>
    <p:sldId id="259" r:id="rId12"/>
    <p:sldId id="260" r:id="rId13"/>
    <p:sldId id="264" r:id="rId14"/>
    <p:sldId id="271" r:id="rId15"/>
    <p:sldId id="273" r:id="rId16"/>
    <p:sldId id="27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2021/6/26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2021/6/26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2021/6/26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2021/6/26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2021/6/26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2021/6/26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2021/6/26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提案システム</a:t>
            </a:r>
            <a:endParaRPr kumimoji="1" lang="ja-JP" altLang="en-US" dirty="0"/>
          </a:p>
        </p:txBody>
      </p:sp>
      <p:sp>
        <p:nvSpPr>
          <p:cNvPr id="3" name="コンテンツ プレースホルダー 2"/>
          <p:cNvSpPr>
            <a:spLocks noGrp="1"/>
          </p:cNvSpPr>
          <p:nvPr>
            <p:ph idx="1"/>
          </p:nvPr>
        </p:nvSpPr>
        <p:spPr>
          <a:xfrm>
            <a:off x="628650" y="1509720"/>
            <a:ext cx="7886700" cy="480191"/>
          </a:xfrm>
        </p:spPr>
        <p:txBody>
          <a:bodyPr>
            <a:normAutofit/>
          </a:bodyPr>
          <a:lstStyle/>
          <a:p>
            <a:r>
              <a:rPr kumimoji="1" lang="ja-JP" altLang="en-US" dirty="0" smtClean="0"/>
              <a:t>応答速度を考慮するロードバランサ</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grpSp>
        <p:nvGrpSpPr>
          <p:cNvPr id="5" name="グループ化 4"/>
          <p:cNvGrpSpPr/>
          <p:nvPr/>
        </p:nvGrpSpPr>
        <p:grpSpPr>
          <a:xfrm>
            <a:off x="443492" y="2146640"/>
            <a:ext cx="8422919" cy="4287077"/>
            <a:chOff x="628650" y="1826524"/>
            <a:chExt cx="8422919" cy="4287077"/>
          </a:xfrm>
        </p:grpSpPr>
        <p:sp>
          <p:nvSpPr>
            <p:cNvPr id="6" name="直方体 5"/>
            <p:cNvSpPr/>
            <p:nvPr/>
          </p:nvSpPr>
          <p:spPr>
            <a:xfrm>
              <a:off x="4937127" y="2294217"/>
              <a:ext cx="1359462" cy="772790"/>
            </a:xfrm>
            <a:prstGeom prst="cube">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7" name="グループ化 6"/>
            <p:cNvGrpSpPr/>
            <p:nvPr/>
          </p:nvGrpSpPr>
          <p:grpSpPr>
            <a:xfrm>
              <a:off x="628650" y="1826524"/>
              <a:ext cx="8422919" cy="4287077"/>
              <a:chOff x="784928" y="1362230"/>
              <a:chExt cx="8422919" cy="4287077"/>
            </a:xfrm>
          </p:grpSpPr>
          <p:cxnSp>
            <p:nvCxnSpPr>
              <p:cNvPr id="16" name="直線コネクタ 15"/>
              <p:cNvCxnSpPr/>
              <p:nvPr/>
            </p:nvCxnSpPr>
            <p:spPr>
              <a:xfrm flipV="1">
                <a:off x="2276450" y="3665691"/>
                <a:ext cx="2520558" cy="2023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雲 16"/>
              <p:cNvSpPr/>
              <p:nvPr/>
            </p:nvSpPr>
            <p:spPr>
              <a:xfrm>
                <a:off x="784928" y="3212538"/>
                <a:ext cx="1691235" cy="946768"/>
              </a:xfrm>
              <a:prstGeom prst="cloud">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磁気ディスク 17"/>
              <p:cNvSpPr/>
              <p:nvPr/>
            </p:nvSpPr>
            <p:spPr>
              <a:xfrm>
                <a:off x="2775569" y="3172077"/>
                <a:ext cx="1124793" cy="987229"/>
              </a:xfrm>
              <a:prstGeom prst="flowChartMagneticDisk">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方体 18"/>
              <p:cNvSpPr/>
              <p:nvPr/>
            </p:nvSpPr>
            <p:spPr>
              <a:xfrm>
                <a:off x="4315582" y="3279296"/>
                <a:ext cx="1359462" cy="772790"/>
              </a:xfrm>
              <a:prstGeom prst="cube">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フローチャート: 代替処理 19"/>
              <p:cNvSpPr/>
              <p:nvPr/>
            </p:nvSpPr>
            <p:spPr>
              <a:xfrm>
                <a:off x="7250464" y="2346689"/>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代替処理 20"/>
              <p:cNvSpPr/>
              <p:nvPr/>
            </p:nvSpPr>
            <p:spPr>
              <a:xfrm>
                <a:off x="7250464" y="3333917"/>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代替処理 21"/>
              <p:cNvSpPr/>
              <p:nvPr/>
            </p:nvSpPr>
            <p:spPr>
              <a:xfrm>
                <a:off x="7250464" y="4356226"/>
                <a:ext cx="679730" cy="825388"/>
              </a:xfrm>
              <a:prstGeom prst="flowChartAlternateProcess">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4095066" y="4124687"/>
                <a:ext cx="1800493" cy="369332"/>
              </a:xfrm>
              <a:prstGeom prst="rect">
                <a:avLst/>
              </a:prstGeom>
              <a:noFill/>
            </p:spPr>
            <p:txBody>
              <a:bodyPr wrap="none" rtlCol="0">
                <a:spAutoFit/>
              </a:bodyPr>
              <a:lstStyle/>
              <a:p>
                <a:r>
                  <a:rPr kumimoji="1" lang="ja-JP" altLang="en-US" dirty="0" smtClean="0"/>
                  <a:t>ロードバランサ</a:t>
                </a:r>
                <a:endParaRPr kumimoji="1" lang="ja-JP" altLang="en-US" dirty="0"/>
              </a:p>
            </p:txBody>
          </p:sp>
          <p:sp>
            <p:nvSpPr>
              <p:cNvPr id="24" name="テキスト ボックス 23"/>
              <p:cNvSpPr txBox="1"/>
              <p:nvPr/>
            </p:nvSpPr>
            <p:spPr>
              <a:xfrm>
                <a:off x="2775569" y="4171560"/>
                <a:ext cx="1107996" cy="369332"/>
              </a:xfrm>
              <a:prstGeom prst="rect">
                <a:avLst/>
              </a:prstGeom>
              <a:noFill/>
            </p:spPr>
            <p:txBody>
              <a:bodyPr wrap="none" rtlCol="0">
                <a:spAutoFit/>
              </a:bodyPr>
              <a:lstStyle/>
              <a:p>
                <a:r>
                  <a:rPr kumimoji="1" lang="ja-JP" altLang="en-US" dirty="0" smtClean="0"/>
                  <a:t>ルーター</a:t>
                </a:r>
                <a:endParaRPr kumimoji="1" lang="ja-JP" altLang="en-US" dirty="0"/>
              </a:p>
            </p:txBody>
          </p:sp>
          <p:sp>
            <p:nvSpPr>
              <p:cNvPr id="25" name="テキスト ボックス 24"/>
              <p:cNvSpPr txBox="1"/>
              <p:nvPr/>
            </p:nvSpPr>
            <p:spPr>
              <a:xfrm>
                <a:off x="1299781" y="3501256"/>
                <a:ext cx="661528" cy="369332"/>
              </a:xfrm>
              <a:prstGeom prst="rect">
                <a:avLst/>
              </a:prstGeom>
              <a:noFill/>
            </p:spPr>
            <p:txBody>
              <a:bodyPr wrap="none" rtlCol="0">
                <a:spAutoFit/>
              </a:bodyPr>
              <a:lstStyle/>
              <a:p>
                <a:r>
                  <a:rPr kumimoji="1" lang="en-US" altLang="ja-JP" dirty="0" smtClean="0"/>
                  <a:t>WAN</a:t>
                </a:r>
                <a:endParaRPr kumimoji="1" lang="ja-JP" altLang="en-US" dirty="0"/>
              </a:p>
            </p:txBody>
          </p:sp>
          <p:sp>
            <p:nvSpPr>
              <p:cNvPr id="26" name="テキスト ボックス 25"/>
              <p:cNvSpPr txBox="1"/>
              <p:nvPr/>
            </p:nvSpPr>
            <p:spPr>
              <a:xfrm>
                <a:off x="7958366" y="2561360"/>
                <a:ext cx="1010213" cy="369332"/>
              </a:xfrm>
              <a:prstGeom prst="rect">
                <a:avLst/>
              </a:prstGeom>
              <a:noFill/>
            </p:spPr>
            <p:txBody>
              <a:bodyPr wrap="none" rtlCol="0">
                <a:spAutoFit/>
              </a:bodyPr>
              <a:lstStyle/>
              <a:p>
                <a:r>
                  <a:rPr kumimoji="1" lang="ja-JP" altLang="en-US" dirty="0" smtClean="0"/>
                  <a:t>サーバ</a:t>
                </a:r>
                <a:r>
                  <a:rPr kumimoji="1" lang="en-US" altLang="ja-JP" dirty="0" smtClean="0"/>
                  <a:t>A</a:t>
                </a:r>
                <a:endParaRPr kumimoji="1" lang="ja-JP" altLang="en-US" dirty="0"/>
              </a:p>
            </p:txBody>
          </p:sp>
          <p:sp>
            <p:nvSpPr>
              <p:cNvPr id="27" name="テキスト ボックス 26"/>
              <p:cNvSpPr txBox="1"/>
              <p:nvPr/>
            </p:nvSpPr>
            <p:spPr>
              <a:xfrm>
                <a:off x="7955622" y="3561945"/>
                <a:ext cx="1069524" cy="369332"/>
              </a:xfrm>
              <a:prstGeom prst="rect">
                <a:avLst/>
              </a:prstGeom>
              <a:noFill/>
            </p:spPr>
            <p:txBody>
              <a:bodyPr wrap="none" rtlCol="0">
                <a:spAutoFit/>
              </a:bodyPr>
              <a:lstStyle/>
              <a:p>
                <a:r>
                  <a:rPr kumimoji="1" lang="ja-JP" altLang="en-US" dirty="0" smtClean="0"/>
                  <a:t>サーバ</a:t>
                </a:r>
                <a:r>
                  <a:rPr kumimoji="1" lang="en-US" altLang="ja-JP" dirty="0" smtClean="0"/>
                  <a:t>A</a:t>
                </a:r>
                <a:r>
                  <a:rPr kumimoji="1" lang="ja-JP" altLang="en-US" dirty="0" smtClean="0"/>
                  <a:t>’</a:t>
                </a:r>
                <a:endParaRPr kumimoji="1" lang="ja-JP" altLang="en-US" dirty="0"/>
              </a:p>
            </p:txBody>
          </p:sp>
          <p:sp>
            <p:nvSpPr>
              <p:cNvPr id="28" name="テキスト ボックス 27"/>
              <p:cNvSpPr txBox="1"/>
              <p:nvPr/>
            </p:nvSpPr>
            <p:spPr>
              <a:xfrm>
                <a:off x="7913108" y="4595576"/>
                <a:ext cx="1128835" cy="369332"/>
              </a:xfrm>
              <a:prstGeom prst="rect">
                <a:avLst/>
              </a:prstGeom>
              <a:noFill/>
            </p:spPr>
            <p:txBody>
              <a:bodyPr wrap="none" rtlCol="0">
                <a:spAutoFit/>
              </a:bodyPr>
              <a:lstStyle/>
              <a:p>
                <a:r>
                  <a:rPr kumimoji="1" lang="ja-JP" altLang="en-US" dirty="0" smtClean="0"/>
                  <a:t>サーバ</a:t>
                </a:r>
                <a:r>
                  <a:rPr kumimoji="1" lang="en-US" altLang="ja-JP" dirty="0" smtClean="0"/>
                  <a:t>A</a:t>
                </a:r>
                <a:r>
                  <a:rPr kumimoji="1" lang="ja-JP" altLang="en-US" dirty="0" smtClean="0"/>
                  <a:t>’’</a:t>
                </a:r>
                <a:endParaRPr kumimoji="1" lang="ja-JP" altLang="en-US" dirty="0"/>
              </a:p>
            </p:txBody>
          </p:sp>
          <p:sp>
            <p:nvSpPr>
              <p:cNvPr id="29" name="テキスト ボックス 28"/>
              <p:cNvSpPr txBox="1"/>
              <p:nvPr/>
            </p:nvSpPr>
            <p:spPr>
              <a:xfrm>
                <a:off x="4295808" y="1362230"/>
                <a:ext cx="2954655" cy="369332"/>
              </a:xfrm>
              <a:prstGeom prst="rect">
                <a:avLst/>
              </a:prstGeom>
              <a:noFill/>
            </p:spPr>
            <p:txBody>
              <a:bodyPr wrap="none" rtlCol="0">
                <a:spAutoFit/>
              </a:bodyPr>
              <a:lstStyle/>
              <a:p>
                <a:r>
                  <a:rPr kumimoji="1" lang="ja-JP" altLang="en-US" dirty="0" smtClean="0"/>
                  <a:t>平均応答速度</a:t>
                </a:r>
                <a:r>
                  <a:rPr kumimoji="1" lang="ja-JP" altLang="en-US" dirty="0"/>
                  <a:t>の</a:t>
                </a:r>
                <a:r>
                  <a:rPr kumimoji="1" lang="ja-JP" altLang="en-US" dirty="0" smtClean="0"/>
                  <a:t>計測サーバ</a:t>
                </a:r>
                <a:endParaRPr kumimoji="1" lang="ja-JP" altLang="en-US" dirty="0"/>
              </a:p>
            </p:txBody>
          </p:sp>
          <p:sp>
            <p:nvSpPr>
              <p:cNvPr id="30" name="テキスト ボックス 29"/>
              <p:cNvSpPr txBox="1"/>
              <p:nvPr/>
            </p:nvSpPr>
            <p:spPr>
              <a:xfrm>
                <a:off x="6714857" y="5279975"/>
                <a:ext cx="2492990" cy="369332"/>
              </a:xfrm>
              <a:prstGeom prst="rect">
                <a:avLst/>
              </a:prstGeom>
              <a:noFill/>
            </p:spPr>
            <p:txBody>
              <a:bodyPr wrap="none" rtlCol="0">
                <a:spAutoFit/>
              </a:bodyPr>
              <a:lstStyle/>
              <a:p>
                <a:r>
                  <a:rPr kumimoji="1" lang="ja-JP" altLang="en-US" dirty="0" smtClean="0"/>
                  <a:t>物理的冗長的なサーバ</a:t>
                </a:r>
                <a:endParaRPr kumimoji="1" lang="ja-JP" altLang="en-US" dirty="0"/>
              </a:p>
            </p:txBody>
          </p:sp>
        </p:grpSp>
        <p:cxnSp>
          <p:nvCxnSpPr>
            <p:cNvPr id="10" name="直線コネクタ 9"/>
            <p:cNvCxnSpPr>
              <a:stCxn id="6" idx="5"/>
              <a:endCxn id="22" idx="1"/>
            </p:cNvCxnSpPr>
            <p:nvPr/>
          </p:nvCxnSpPr>
          <p:spPr>
            <a:xfrm>
              <a:off x="6296589" y="2584013"/>
              <a:ext cx="797597" cy="26492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419683" y="2584013"/>
              <a:ext cx="646331" cy="369332"/>
            </a:xfrm>
            <a:prstGeom prst="rect">
              <a:avLst/>
            </a:prstGeom>
            <a:noFill/>
          </p:spPr>
          <p:txBody>
            <a:bodyPr wrap="none" rtlCol="0">
              <a:spAutoFit/>
            </a:bodyPr>
            <a:lstStyle/>
            <a:p>
              <a:r>
                <a:rPr kumimoji="1" lang="ja-JP" altLang="en-US"/>
                <a:t>計測</a:t>
              </a:r>
            </a:p>
          </p:txBody>
        </p:sp>
        <p:cxnSp>
          <p:nvCxnSpPr>
            <p:cNvPr id="12" name="直線矢印コネクタ 11"/>
            <p:cNvCxnSpPr>
              <a:stCxn id="6" idx="3"/>
              <a:endCxn id="19" idx="0"/>
            </p:cNvCxnSpPr>
            <p:nvPr/>
          </p:nvCxnSpPr>
          <p:spPr>
            <a:xfrm flipH="1">
              <a:off x="4935634" y="3067007"/>
              <a:ext cx="584625" cy="67658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3237790" y="2777211"/>
              <a:ext cx="1800493" cy="646331"/>
            </a:xfrm>
            <a:prstGeom prst="rect">
              <a:avLst/>
            </a:prstGeom>
            <a:noFill/>
          </p:spPr>
          <p:txBody>
            <a:bodyPr wrap="none" rtlCol="0">
              <a:spAutoFit/>
            </a:bodyPr>
            <a:lstStyle/>
            <a:p>
              <a:r>
                <a:rPr kumimoji="1" lang="ja-JP" altLang="en-US" dirty="0" smtClean="0"/>
                <a:t>平均応答速度を</a:t>
              </a:r>
              <a:r>
                <a:rPr kumimoji="1" lang="en-US" altLang="ja-JP" dirty="0" smtClean="0"/>
                <a:t/>
              </a:r>
              <a:br>
                <a:rPr kumimoji="1" lang="en-US" altLang="ja-JP" dirty="0" smtClean="0"/>
              </a:br>
              <a:r>
                <a:rPr kumimoji="1" lang="ja-JP" altLang="en-US" dirty="0" smtClean="0"/>
                <a:t>指標として送る</a:t>
              </a:r>
              <a:endParaRPr kumimoji="1" lang="en-US" altLang="ja-JP" dirty="0" smtClean="0"/>
            </a:p>
          </p:txBody>
        </p:sp>
        <p:cxnSp>
          <p:nvCxnSpPr>
            <p:cNvPr id="14" name="直線矢印コネクタ 13"/>
            <p:cNvCxnSpPr>
              <a:stCxn id="19" idx="5"/>
              <a:endCxn id="22" idx="1"/>
            </p:cNvCxnSpPr>
            <p:nvPr/>
          </p:nvCxnSpPr>
          <p:spPr>
            <a:xfrm>
              <a:off x="5518766" y="4033386"/>
              <a:ext cx="1575420" cy="11998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5" name="テキスト ボックス 14"/>
            <p:cNvSpPr txBox="1"/>
            <p:nvPr/>
          </p:nvSpPr>
          <p:spPr>
            <a:xfrm>
              <a:off x="5772057" y="4604169"/>
              <a:ext cx="1107996" cy="369332"/>
            </a:xfrm>
            <a:prstGeom prst="rect">
              <a:avLst/>
            </a:prstGeom>
            <a:noFill/>
          </p:spPr>
          <p:txBody>
            <a:bodyPr wrap="none" rtlCol="0">
              <a:spAutoFit/>
            </a:bodyPr>
            <a:lstStyle/>
            <a:p>
              <a:r>
                <a:rPr kumimoji="1" lang="ja-JP" altLang="en-US" dirty="0" smtClean="0"/>
                <a:t>割り振る</a:t>
              </a:r>
              <a:endParaRPr kumimoji="1" lang="ja-JP" altLang="en-US" dirty="0"/>
            </a:p>
          </p:txBody>
        </p:sp>
      </p:grpSp>
      <p:cxnSp>
        <p:nvCxnSpPr>
          <p:cNvPr id="31" name="直線コネクタ 30"/>
          <p:cNvCxnSpPr>
            <a:stCxn id="6" idx="5"/>
            <a:endCxn id="21" idx="1"/>
          </p:cNvCxnSpPr>
          <p:nvPr/>
        </p:nvCxnSpPr>
        <p:spPr>
          <a:xfrm>
            <a:off x="6111431" y="2904129"/>
            <a:ext cx="797597" cy="1626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線コネクタ 31"/>
          <p:cNvCxnSpPr>
            <a:endCxn id="20" idx="1"/>
          </p:cNvCxnSpPr>
          <p:nvPr/>
        </p:nvCxnSpPr>
        <p:spPr>
          <a:xfrm>
            <a:off x="6111431" y="2904129"/>
            <a:ext cx="797597" cy="63966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59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11</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Apache</a:t>
            </a:r>
            <a:r>
              <a:rPr lang="ja-JP" altLang="en-US" dirty="0"/>
              <a:t>で負荷分散するにはプロキシ機能を応用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a:t>
            </a:r>
            <a:r>
              <a:rPr lang="en-US" altLang="ja-JP" sz="2400" dirty="0" smtClean="0"/>
              <a:t/>
            </a:r>
            <a:br>
              <a:rPr lang="en-US" altLang="ja-JP" sz="2400" dirty="0" smtClean="0"/>
            </a:b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2" name="報告用録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2454" y="1600328"/>
            <a:ext cx="6115874" cy="3822421"/>
          </a:xfrm>
          <a:prstGeom prst="rect">
            <a:avLst/>
          </a:prstGeom>
        </p:spPr>
      </p:pic>
      <p:sp>
        <p:nvSpPr>
          <p:cNvPr id="9" name="コンテンツ プレースホルダー 2"/>
          <p:cNvSpPr>
            <a:spLocks noGrp="1"/>
          </p:cNvSpPr>
          <p:nvPr>
            <p:ph idx="1"/>
          </p:nvPr>
        </p:nvSpPr>
        <p:spPr>
          <a:xfrm>
            <a:off x="632666" y="5553981"/>
            <a:ext cx="7882684" cy="1013074"/>
          </a:xfrm>
        </p:spPr>
        <p:txBody>
          <a:bodyPr>
            <a:noAutofit/>
          </a:bodyPr>
          <a:lstStyle/>
          <a:p>
            <a:pPr marL="0" indent="0">
              <a:buNone/>
            </a:pPr>
            <a:r>
              <a:rPr lang="en-US" altLang="ja-JP" sz="2300" dirty="0" smtClean="0"/>
              <a:t>Nginx</a:t>
            </a:r>
            <a:r>
              <a:rPr lang="ja-JP" altLang="en-US" sz="2300" dirty="0" smtClean="0"/>
              <a:t>の</a:t>
            </a:r>
            <a:r>
              <a:rPr lang="en-US" altLang="ja-JP" sz="2300" dirty="0" smtClean="0"/>
              <a:t>WEB</a:t>
            </a:r>
            <a:r>
              <a:rPr lang="ja-JP" altLang="en-US" sz="2300" dirty="0" smtClean="0"/>
              <a:t>サーバで</a:t>
            </a:r>
            <a:r>
              <a:rPr lang="en-US" altLang="ja-JP" sz="2300" dirty="0" smtClean="0"/>
              <a:t>localhost</a:t>
            </a:r>
            <a:r>
              <a:rPr lang="ja-JP" altLang="en-US" sz="2300" dirty="0" smtClean="0"/>
              <a:t>にアクセス</a:t>
            </a:r>
            <a:r>
              <a:rPr lang="en-US" altLang="ja-JP" sz="2300" dirty="0" smtClean="0"/>
              <a:t/>
            </a:r>
            <a:br>
              <a:rPr lang="en-US" altLang="ja-JP" sz="2300" dirty="0" smtClean="0"/>
            </a:br>
            <a:r>
              <a:rPr lang="ja-JP" altLang="en-US" sz="2300" dirty="0" smtClean="0"/>
              <a:t>接続先は検索システムを積んだラズパイ</a:t>
            </a:r>
            <a:r>
              <a:rPr lang="en-US" altLang="ja-JP" sz="2300" dirty="0" smtClean="0"/>
              <a:t>3</a:t>
            </a:r>
            <a:r>
              <a:rPr lang="ja-JP" altLang="en-US" sz="2300" dirty="0" smtClean="0"/>
              <a:t>台。</a:t>
            </a:r>
            <a:r>
              <a:rPr lang="en-US" altLang="ja-JP" sz="2300" dirty="0" smtClean="0"/>
              <a:t/>
            </a:r>
            <a:br>
              <a:rPr lang="en-US" altLang="ja-JP" sz="2300" dirty="0" smtClean="0"/>
            </a:br>
            <a:r>
              <a:rPr lang="ja-JP" altLang="en-US" sz="2300" dirty="0" smtClean="0"/>
              <a:t>ラウンドロビン方式でロードバランスされた</a:t>
            </a:r>
            <a:r>
              <a:rPr lang="en-US" altLang="ja-JP" sz="2300" dirty="0" smtClean="0"/>
              <a:t>(o^―^o)</a:t>
            </a:r>
            <a:r>
              <a:rPr lang="ja-JP" altLang="en-US" sz="2300" dirty="0" smtClean="0"/>
              <a:t>ﾆｺ</a:t>
            </a:r>
            <a:endParaRPr lang="ja-JP" altLang="en-US" sz="2300" dirty="0"/>
          </a:p>
        </p:txBody>
      </p:sp>
    </p:spTree>
    <p:extLst>
      <p:ext uri="{BB962C8B-B14F-4D97-AF65-F5344CB8AC3E}">
        <p14:creationId xmlns:p14="http://schemas.microsoft.com/office/powerpoint/2010/main" val="2463331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589049" y="5143383"/>
            <a:ext cx="7882684" cy="1307232"/>
          </a:xfrm>
        </p:spPr>
        <p:txBody>
          <a:bodyPr>
            <a:noAutofit/>
          </a:bodyPr>
          <a:lstStyle/>
          <a:p>
            <a:pPr marL="0" indent="0">
              <a:buNone/>
            </a:pPr>
            <a:r>
              <a:rPr lang="en-US" altLang="ja-JP" sz="2300" dirty="0" smtClean="0"/>
              <a:t>Server</a:t>
            </a:r>
            <a:r>
              <a:rPr lang="ja-JP" altLang="en-US" sz="2300" dirty="0" smtClean="0"/>
              <a:t>は</a:t>
            </a:r>
            <a:r>
              <a:rPr lang="en-US" altLang="ja-JP" sz="2300" dirty="0" smtClean="0"/>
              <a:t>80</a:t>
            </a:r>
            <a:r>
              <a:rPr lang="ja-JP" altLang="en-US" sz="2300" dirty="0"/>
              <a:t>番ポート</a:t>
            </a:r>
            <a:r>
              <a:rPr lang="en-US" altLang="ja-JP" sz="2300" dirty="0"/>
              <a:t>localhost</a:t>
            </a:r>
            <a:r>
              <a:rPr lang="ja-JP" altLang="en-US" sz="2300" dirty="0"/>
              <a:t>でアクセスがあったら場合、</a:t>
            </a:r>
            <a:r>
              <a:rPr lang="en-US" altLang="ja-JP" sz="2300" dirty="0" err="1"/>
              <a:t>proxy_pass</a:t>
            </a:r>
            <a:r>
              <a:rPr lang="en-US" altLang="ja-JP" sz="2300" dirty="0"/>
              <a:t> </a:t>
            </a:r>
            <a:r>
              <a:rPr lang="ja-JP" altLang="en-US" sz="2300" dirty="0"/>
              <a:t>に書いた</a:t>
            </a:r>
            <a:r>
              <a:rPr lang="en-US" altLang="ja-JP" sz="2300" dirty="0"/>
              <a:t>URL</a:t>
            </a:r>
            <a:r>
              <a:rPr lang="ja-JP" altLang="en-US" sz="2300" dirty="0"/>
              <a:t>へリバースされる</a:t>
            </a:r>
            <a:r>
              <a:rPr lang="ja-JP" altLang="en-US" sz="2300" dirty="0" smtClean="0"/>
              <a:t>。</a:t>
            </a:r>
            <a:r>
              <a:rPr lang="en-US" altLang="ja-JP" sz="2300" dirty="0" smtClean="0"/>
              <a:t>upstream</a:t>
            </a:r>
            <a:r>
              <a:rPr lang="ja-JP" altLang="en-US" sz="2300" dirty="0"/>
              <a:t>でロードバランスに使うサーバ群を</a:t>
            </a:r>
            <a:r>
              <a:rPr lang="en-US" altLang="ja-JP" sz="2300" dirty="0"/>
              <a:t>backend1</a:t>
            </a:r>
            <a:r>
              <a:rPr lang="ja-JP" altLang="en-US" sz="2300" dirty="0"/>
              <a:t>と名前を付けグループ化している。</a:t>
            </a:r>
            <a:endParaRPr lang="ja-JP" altLang="en-US" sz="2300" dirty="0"/>
          </a:p>
        </p:txBody>
      </p:sp>
      <p:pic>
        <p:nvPicPr>
          <p:cNvPr id="5" name="図 4"/>
          <p:cNvPicPr>
            <a:picLocks noChangeAspect="1"/>
          </p:cNvPicPr>
          <p:nvPr/>
        </p:nvPicPr>
        <p:blipFill rotWithShape="1">
          <a:blip r:embed="rId2"/>
          <a:srcRect l="6236" t="33828" r="70554" b="41487"/>
          <a:stretch/>
        </p:blipFill>
        <p:spPr>
          <a:xfrm>
            <a:off x="2263351" y="1690689"/>
            <a:ext cx="4194599" cy="2788317"/>
          </a:xfrm>
          <a:prstGeom prst="rect">
            <a:avLst/>
          </a:prstGeom>
        </p:spPr>
      </p:pic>
      <p:sp>
        <p:nvSpPr>
          <p:cNvPr id="10" name="コンテンツ プレースホルダー 2"/>
          <p:cNvSpPr txBox="1">
            <a:spLocks/>
          </p:cNvSpPr>
          <p:nvPr/>
        </p:nvSpPr>
        <p:spPr>
          <a:xfrm>
            <a:off x="1803950" y="4555848"/>
            <a:ext cx="5113399" cy="38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300" dirty="0" smtClean="0"/>
              <a:t>ロードバランスする部分の</a:t>
            </a:r>
            <a:r>
              <a:rPr lang="en-US" altLang="ja-JP" sz="2300" dirty="0" err="1" smtClean="0"/>
              <a:t>Config</a:t>
            </a:r>
            <a:r>
              <a:rPr lang="ja-JP" altLang="en-US" sz="2300" dirty="0" smtClean="0"/>
              <a:t>設定</a:t>
            </a:r>
            <a:endParaRPr lang="ja-JP" altLang="en-US" sz="2300"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2"/>
            <a:ext cx="7886700" cy="4351338"/>
          </a:xfrm>
        </p:spPr>
        <p:txBody>
          <a:bodyPr>
            <a:normAutofit fontScale="92500"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Tree>
    <p:extLst>
      <p:ext uri="{BB962C8B-B14F-4D97-AF65-F5344CB8AC3E}">
        <p14:creationId xmlns:p14="http://schemas.microsoft.com/office/powerpoint/2010/main" val="20997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Tree>
    <p:extLst>
      <p:ext uri="{BB962C8B-B14F-4D97-AF65-F5344CB8AC3E}">
        <p14:creationId xmlns:p14="http://schemas.microsoft.com/office/powerpoint/2010/main" val="290652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10764</TotalTime>
  <Words>769</Words>
  <Application>Microsoft Office PowerPoint</Application>
  <PresentationFormat>画面に合わせる (4:3)</PresentationFormat>
  <Paragraphs>89</Paragraphs>
  <Slides>16</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ロードバランサに使われる技術</vt:lpstr>
      <vt:lpstr>nginxを使った ラウンドロビン方式のロードバランス</vt:lpstr>
      <vt:lpstr>nginxを使った ラウンドロビン方式のロードバランス</vt:lpstr>
      <vt:lpstr>研究背景</vt:lpstr>
      <vt:lpstr>研究動機</vt:lpstr>
      <vt:lpstr>既存技術</vt:lpstr>
      <vt:lpstr>研究課題</vt:lpstr>
      <vt:lpstr>研究課題</vt:lpstr>
      <vt:lpstr>提案システム</vt:lpstr>
      <vt:lpstr>Kait.jp応答速度の計測結果</vt:lpstr>
      <vt:lpstr>平均を出すプログラム</vt:lpstr>
      <vt:lpstr>プログラムが正しく動いているか</vt:lpstr>
      <vt:lpstr>応答速度を監視するシステム</vt:lpstr>
      <vt:lpstr>ラズパイ上に検索システムの作成</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120</cp:revision>
  <dcterms:created xsi:type="dcterms:W3CDTF">2021-05-14T04:47:49Z</dcterms:created>
  <dcterms:modified xsi:type="dcterms:W3CDTF">2021-06-25T16:25:57Z</dcterms:modified>
</cp:coreProperties>
</file>